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4" r:id="rId11"/>
    <p:sldId id="265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97" autoAdjust="0"/>
    <p:restoredTop sz="94660"/>
  </p:normalViewPr>
  <p:slideViewPr>
    <p:cSldViewPr>
      <p:cViewPr varScale="1">
        <p:scale>
          <a:sx n="69" d="100"/>
          <a:sy n="69" d="100"/>
        </p:scale>
        <p:origin x="-138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29/01/2014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29/01/2014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29/01/2014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29/01/2014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29/01/2014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29/01/2014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29/01/2014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med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29/01/2014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med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29/01/2014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29/01/2014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29/01/2014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dirty="0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dirty="0" smtClean="0"/>
              <a:t>Segundo nivel</a:t>
            </a:r>
          </a:p>
          <a:p>
            <a:pPr lvl="2" eaLnBrk="1" latinLnBrk="0" hangingPunct="1"/>
            <a:r>
              <a:rPr kumimoji="0" lang="es-ES" dirty="0" smtClean="0"/>
              <a:t>Tercer nivel</a:t>
            </a:r>
          </a:p>
          <a:p>
            <a:pPr lvl="3" eaLnBrk="1" latinLnBrk="0" hangingPunct="1"/>
            <a:r>
              <a:rPr kumimoji="0" lang="es-ES" dirty="0" smtClean="0"/>
              <a:t>Cuarto nivel</a:t>
            </a:r>
          </a:p>
          <a:p>
            <a:pPr lvl="4" eaLnBrk="1" latinLnBrk="0" hangingPunct="1"/>
            <a:r>
              <a:rPr kumimoji="0" lang="es-ES" dirty="0" smtClean="0"/>
              <a:t>Quinto nivel</a:t>
            </a:r>
            <a:endParaRPr kumimoji="0" lang="en-US" dirty="0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29/01/2014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dissolve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tiff"/><Relationship Id="rId4" Type="http://schemas.openxmlformats.org/officeDocument/2006/relationships/image" Target="../media/image39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00034" y="1000108"/>
            <a:ext cx="7851648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ca-ES" dirty="0" smtClean="0"/>
              <a:t>Digitalització </a:t>
            </a:r>
            <a:br>
              <a:rPr lang="ca-ES" dirty="0" smtClean="0"/>
            </a:br>
            <a:r>
              <a:rPr lang="ca-ES" b="0" dirty="0" smtClean="0"/>
              <a:t>de l’edifici </a:t>
            </a:r>
            <a:r>
              <a:rPr lang="ca-ES" b="0" u="sng" dirty="0" smtClean="0"/>
              <a:t>Mont Calvari</a:t>
            </a:r>
            <a:r>
              <a:rPr lang="es-ES" b="0" u="sng" dirty="0" smtClean="0"/>
              <a:t> </a:t>
            </a:r>
            <a:r>
              <a:rPr lang="ca-ES" b="0" dirty="0" smtClean="0"/>
              <a:t>d’Arenys</a:t>
            </a:r>
            <a:r>
              <a:rPr lang="es-ES" b="0" dirty="0" smtClean="0"/>
              <a:t> de Mar</a:t>
            </a:r>
            <a:endParaRPr lang="es-ES" b="0" dirty="0"/>
          </a:p>
        </p:txBody>
      </p:sp>
      <p:pic>
        <p:nvPicPr>
          <p:cNvPr id="4" name="3 Imagen" descr="portada!!!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18" y="3000372"/>
            <a:ext cx="5547224" cy="3651001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ÍNDEX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42976" y="1928802"/>
            <a:ext cx="5400684" cy="4714908"/>
          </a:xfrm>
        </p:spPr>
        <p:txBody>
          <a:bodyPr>
            <a:noAutofit/>
          </a:bodyPr>
          <a:lstStyle/>
          <a:p>
            <a:r>
              <a:rPr lang="es-ES" sz="2000" baseline="30000" dirty="0" smtClean="0">
                <a:latin typeface="Arial" pitchFamily="34" charset="0"/>
                <a:cs typeface="Arial" pitchFamily="34" charset="0"/>
              </a:rPr>
              <a:t>0.2.- </a:t>
            </a:r>
            <a:r>
              <a:rPr lang="es-ES" sz="2000" baseline="30000" dirty="0" err="1" smtClean="0">
                <a:latin typeface="Arial" pitchFamily="34" charset="0"/>
                <a:cs typeface="Arial" pitchFamily="34" charset="0"/>
              </a:rPr>
              <a:t>Introducció</a:t>
            </a:r>
            <a:endParaRPr lang="es-ES" sz="2000" baseline="30000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2000" baseline="30000" dirty="0" smtClean="0">
                <a:latin typeface="Arial" pitchFamily="34" charset="0"/>
                <a:cs typeface="Arial" pitchFamily="34" charset="0"/>
              </a:rPr>
              <a:t>0.3.- </a:t>
            </a:r>
            <a:r>
              <a:rPr lang="es-ES" sz="2000" baseline="30000" dirty="0" err="1" smtClean="0">
                <a:latin typeface="Arial" pitchFamily="34" charset="0"/>
                <a:cs typeface="Arial" pitchFamily="34" charset="0"/>
              </a:rPr>
              <a:t>Objectius</a:t>
            </a:r>
            <a:endParaRPr lang="es-ES" sz="2000" baseline="30000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2000" baseline="30000" dirty="0" smtClean="0">
                <a:latin typeface="Arial" pitchFamily="34" charset="0"/>
                <a:cs typeface="Arial" pitchFamily="34" charset="0"/>
              </a:rPr>
              <a:t>0.4.- </a:t>
            </a:r>
            <a:r>
              <a:rPr lang="es-ES" sz="2000" baseline="30000" dirty="0" err="1" smtClean="0">
                <a:latin typeface="Arial" pitchFamily="34" charset="0"/>
                <a:cs typeface="Arial" pitchFamily="34" charset="0"/>
              </a:rPr>
              <a:t>Situació</a:t>
            </a:r>
            <a:r>
              <a:rPr lang="es-ES" sz="2000" baseline="30000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s-ES" sz="2000" baseline="30000" dirty="0" err="1" smtClean="0">
                <a:latin typeface="Arial" pitchFamily="34" charset="0"/>
                <a:cs typeface="Arial" pitchFamily="34" charset="0"/>
              </a:rPr>
              <a:t>l'edifici</a:t>
            </a:r>
            <a:endParaRPr lang="es-ES" sz="2000" baseline="30000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2000" baseline="30000" dirty="0" smtClean="0">
                <a:latin typeface="Arial" pitchFamily="34" charset="0"/>
                <a:cs typeface="Arial" pitchFamily="34" charset="0"/>
              </a:rPr>
              <a:t>0.5.- </a:t>
            </a:r>
            <a:r>
              <a:rPr lang="es-ES" sz="2000" baseline="30000" dirty="0" err="1" smtClean="0">
                <a:latin typeface="Arial" pitchFamily="34" charset="0"/>
                <a:cs typeface="Arial" pitchFamily="34" charset="0"/>
              </a:rPr>
              <a:t>Història</a:t>
            </a:r>
            <a:r>
              <a:rPr lang="es-ES" sz="2000" baseline="30000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s-ES" sz="2000" baseline="30000" dirty="0" err="1" smtClean="0">
                <a:latin typeface="Arial" pitchFamily="34" charset="0"/>
                <a:cs typeface="Arial" pitchFamily="34" charset="0"/>
              </a:rPr>
              <a:t>l'edifici</a:t>
            </a:r>
            <a:r>
              <a:rPr lang="es-ES" sz="2000" baseline="30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s-ES" sz="2000" baseline="30000" dirty="0" smtClean="0">
                <a:latin typeface="Arial" pitchFamily="34" charset="0"/>
                <a:cs typeface="Arial" pitchFamily="34" charset="0"/>
              </a:rPr>
              <a:t>0.6.- </a:t>
            </a:r>
            <a:r>
              <a:rPr lang="es-ES" sz="2000" baseline="30000" dirty="0" err="1" smtClean="0">
                <a:latin typeface="Arial" pitchFamily="34" charset="0"/>
                <a:cs typeface="Arial" pitchFamily="34" charset="0"/>
              </a:rPr>
              <a:t>Treball</a:t>
            </a:r>
            <a:r>
              <a:rPr lang="es-ES" sz="2000" baseline="30000" dirty="0" smtClean="0">
                <a:latin typeface="Arial" pitchFamily="34" charset="0"/>
                <a:cs typeface="Arial" pitchFamily="34" charset="0"/>
              </a:rPr>
              <a:t> de camp</a:t>
            </a:r>
          </a:p>
          <a:p>
            <a:r>
              <a:rPr lang="es-ES" sz="2000" baseline="30000" dirty="0" smtClean="0">
                <a:latin typeface="Arial" pitchFamily="34" charset="0"/>
                <a:cs typeface="Arial" pitchFamily="34" charset="0"/>
              </a:rPr>
              <a:t>0.7.- </a:t>
            </a:r>
            <a:r>
              <a:rPr lang="es-ES" sz="2000" baseline="30000" dirty="0" err="1" smtClean="0">
                <a:latin typeface="Arial" pitchFamily="34" charset="0"/>
                <a:cs typeface="Arial" pitchFamily="34" charset="0"/>
              </a:rPr>
              <a:t>Metodologia</a:t>
            </a:r>
            <a:r>
              <a:rPr lang="es-ES" sz="2000" baseline="30000" dirty="0" smtClean="0">
                <a:latin typeface="Arial" pitchFamily="34" charset="0"/>
                <a:cs typeface="Arial" pitchFamily="34" charset="0"/>
              </a:rPr>
              <a:t> / </a:t>
            </a:r>
            <a:r>
              <a:rPr lang="es-ES" sz="2000" baseline="30000" dirty="0" err="1" smtClean="0">
                <a:latin typeface="Arial" pitchFamily="34" charset="0"/>
                <a:cs typeface="Arial" pitchFamily="34" charset="0"/>
              </a:rPr>
              <a:t>Digitalització</a:t>
            </a:r>
            <a:r>
              <a:rPr lang="es-ES" sz="2000" baseline="30000" dirty="0" smtClean="0">
                <a:latin typeface="Arial" pitchFamily="34" charset="0"/>
                <a:cs typeface="Arial" pitchFamily="34" charset="0"/>
              </a:rPr>
              <a:t> 3D.</a:t>
            </a:r>
          </a:p>
          <a:p>
            <a:r>
              <a:rPr lang="it-IT" sz="2000" baseline="30000" dirty="0" smtClean="0">
                <a:latin typeface="Arial" pitchFamily="34" charset="0"/>
                <a:cs typeface="Arial" pitchFamily="34" charset="0"/>
              </a:rPr>
              <a:t>0.8.- Desenvolupament del treball</a:t>
            </a:r>
          </a:p>
          <a:p>
            <a:r>
              <a:rPr lang="es-ES" sz="2000" baseline="30000" dirty="0" smtClean="0">
                <a:latin typeface="Arial" pitchFamily="34" charset="0"/>
                <a:cs typeface="Arial" pitchFamily="34" charset="0"/>
              </a:rPr>
              <a:t>	0.8.1.- Estructura inferior</a:t>
            </a:r>
          </a:p>
          <a:p>
            <a:r>
              <a:rPr lang="es-ES" sz="2000" baseline="30000" dirty="0" smtClean="0">
                <a:latin typeface="Arial" pitchFamily="34" charset="0"/>
                <a:cs typeface="Arial" pitchFamily="34" charset="0"/>
              </a:rPr>
              <a:t>	0.8.2.- Estructura superior</a:t>
            </a:r>
          </a:p>
          <a:p>
            <a:r>
              <a:rPr lang="es-ES" sz="2000" baseline="30000" dirty="0" smtClean="0">
                <a:latin typeface="Arial" pitchFamily="34" charset="0"/>
                <a:cs typeface="Arial" pitchFamily="34" charset="0"/>
              </a:rPr>
              <a:t>	0.8.3.- Planta per planta</a:t>
            </a:r>
          </a:p>
          <a:p>
            <a:r>
              <a:rPr lang="es-ES" sz="2000" baseline="30000" dirty="0" smtClean="0">
                <a:latin typeface="Arial" pitchFamily="34" charset="0"/>
                <a:cs typeface="Arial" pitchFamily="34" charset="0"/>
              </a:rPr>
              <a:t>	0.8.4.- Terrassa</a:t>
            </a:r>
          </a:p>
          <a:p>
            <a:r>
              <a:rPr lang="es-ES" sz="2000" baseline="30000" dirty="0" smtClean="0">
                <a:latin typeface="Arial" pitchFamily="34" charset="0"/>
                <a:cs typeface="Arial" pitchFamily="34" charset="0"/>
              </a:rPr>
              <a:t>	0.8.5.- Portes</a:t>
            </a:r>
          </a:p>
          <a:p>
            <a:r>
              <a:rPr lang="es-ES" sz="2000" baseline="30000" dirty="0" smtClean="0">
                <a:latin typeface="Arial" pitchFamily="34" charset="0"/>
                <a:cs typeface="Arial" pitchFamily="34" charset="0"/>
              </a:rPr>
              <a:t>	0.8.6.- </a:t>
            </a:r>
            <a:r>
              <a:rPr lang="es-ES" sz="2000" baseline="30000" dirty="0" err="1" smtClean="0">
                <a:latin typeface="Arial" pitchFamily="34" charset="0"/>
                <a:cs typeface="Arial" pitchFamily="34" charset="0"/>
              </a:rPr>
              <a:t>Finestres</a:t>
            </a:r>
            <a:endParaRPr lang="es-ES" sz="2000" baseline="30000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2000" baseline="30000" dirty="0" smtClean="0">
                <a:latin typeface="Arial" pitchFamily="34" charset="0"/>
                <a:cs typeface="Arial" pitchFamily="34" charset="0"/>
              </a:rPr>
              <a:t>	0.8.7.- </a:t>
            </a:r>
            <a:r>
              <a:rPr lang="es-ES" sz="2000" baseline="30000" dirty="0" err="1" smtClean="0">
                <a:latin typeface="Arial" pitchFamily="34" charset="0"/>
                <a:cs typeface="Arial" pitchFamily="34" charset="0"/>
              </a:rPr>
              <a:t>Balcons</a:t>
            </a:r>
            <a:endParaRPr lang="es-ES" sz="2000" baseline="30000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2000" baseline="30000" dirty="0" smtClean="0">
                <a:latin typeface="Arial" pitchFamily="34" charset="0"/>
                <a:cs typeface="Arial" pitchFamily="34" charset="0"/>
              </a:rPr>
              <a:t>	0.8.8.- Escales</a:t>
            </a:r>
          </a:p>
          <a:p>
            <a:r>
              <a:rPr lang="es-ES" sz="2000" baseline="30000" dirty="0" smtClean="0">
                <a:latin typeface="Arial" pitchFamily="34" charset="0"/>
                <a:cs typeface="Arial" pitchFamily="34" charset="0"/>
              </a:rPr>
              <a:t>	0.8.9.- </a:t>
            </a:r>
            <a:r>
              <a:rPr lang="es-ES" sz="2000" baseline="30000" dirty="0" err="1" smtClean="0">
                <a:latin typeface="Arial" pitchFamily="34" charset="0"/>
                <a:cs typeface="Arial" pitchFamily="34" charset="0"/>
              </a:rPr>
              <a:t>Detalls</a:t>
            </a:r>
            <a:endParaRPr lang="es-ES" sz="2000" baseline="30000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2000" baseline="30000" dirty="0" smtClean="0">
                <a:latin typeface="Arial" pitchFamily="34" charset="0"/>
                <a:cs typeface="Arial" pitchFamily="34" charset="0"/>
              </a:rPr>
              <a:t>0.9.- </a:t>
            </a:r>
            <a:r>
              <a:rPr lang="es-ES" sz="2000" baseline="30000" dirty="0" err="1" smtClean="0">
                <a:latin typeface="Arial" pitchFamily="34" charset="0"/>
                <a:cs typeface="Arial" pitchFamily="34" charset="0"/>
              </a:rPr>
              <a:t>Problemes</a:t>
            </a:r>
            <a:r>
              <a:rPr lang="es-ES" sz="2000" baseline="30000" dirty="0" smtClean="0">
                <a:latin typeface="Arial" pitchFamily="34" charset="0"/>
                <a:cs typeface="Arial" pitchFamily="34" charset="0"/>
              </a:rPr>
              <a:t> al </a:t>
            </a:r>
            <a:r>
              <a:rPr lang="es-ES" sz="2000" baseline="30000" dirty="0" err="1" smtClean="0">
                <a:latin typeface="Arial" pitchFamily="34" charset="0"/>
                <a:cs typeface="Arial" pitchFamily="34" charset="0"/>
              </a:rPr>
              <a:t>llarg</a:t>
            </a:r>
            <a:r>
              <a:rPr lang="es-ES" sz="2000" baseline="30000" dirty="0" smtClean="0">
                <a:latin typeface="Arial" pitchFamily="34" charset="0"/>
                <a:cs typeface="Arial" pitchFamily="34" charset="0"/>
              </a:rPr>
              <a:t> del </a:t>
            </a:r>
            <a:r>
              <a:rPr lang="es-ES" sz="2000" baseline="30000" dirty="0" err="1" smtClean="0">
                <a:latin typeface="Arial" pitchFamily="34" charset="0"/>
                <a:cs typeface="Arial" pitchFamily="34" charset="0"/>
              </a:rPr>
              <a:t>teball</a:t>
            </a:r>
            <a:endParaRPr lang="es-ES" sz="2000" baseline="30000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2000" baseline="30000" dirty="0" smtClean="0">
                <a:latin typeface="Arial" pitchFamily="34" charset="0"/>
                <a:cs typeface="Arial" pitchFamily="34" charset="0"/>
              </a:rPr>
              <a:t>0.10.- </a:t>
            </a:r>
            <a:r>
              <a:rPr lang="es-ES" sz="2000" baseline="30000" dirty="0" err="1" smtClean="0">
                <a:latin typeface="Arial" pitchFamily="34" charset="0"/>
                <a:cs typeface="Arial" pitchFamily="34" charset="0"/>
              </a:rPr>
              <a:t>Conclusions</a:t>
            </a:r>
            <a:endParaRPr lang="es-ES" sz="2000" baseline="30000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2000" baseline="30000" dirty="0" smtClean="0">
                <a:latin typeface="Arial" pitchFamily="34" charset="0"/>
                <a:cs typeface="Arial" pitchFamily="34" charset="0"/>
              </a:rPr>
              <a:t>0.11.- </a:t>
            </a:r>
            <a:r>
              <a:rPr lang="ca-ES" sz="2000" baseline="30000" dirty="0" smtClean="0">
                <a:latin typeface="Arial" pitchFamily="34" charset="0"/>
                <a:cs typeface="Arial" pitchFamily="34" charset="0"/>
              </a:rPr>
              <a:t>Agraïments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INTRODUCCIÓ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2397466"/>
            <a:ext cx="8229600" cy="4389120"/>
          </a:xfrm>
        </p:spPr>
        <p:txBody>
          <a:bodyPr/>
          <a:lstStyle/>
          <a:p>
            <a:r>
              <a:rPr lang="es-ES" dirty="0" smtClean="0"/>
              <a:t>Per </a:t>
            </a:r>
            <a:r>
              <a:rPr lang="es-ES" dirty="0" err="1" smtClean="0"/>
              <a:t>què</a:t>
            </a:r>
            <a:r>
              <a:rPr lang="es-ES" dirty="0" smtClean="0"/>
              <a:t> he </a:t>
            </a:r>
            <a:r>
              <a:rPr lang="es-ES" dirty="0" err="1" smtClean="0"/>
              <a:t>triat</a:t>
            </a:r>
            <a:r>
              <a:rPr lang="es-ES" dirty="0" smtClean="0"/>
              <a:t> </a:t>
            </a:r>
            <a:r>
              <a:rPr lang="es-ES" dirty="0" err="1" smtClean="0"/>
              <a:t>aquest</a:t>
            </a:r>
            <a:r>
              <a:rPr lang="es-ES" dirty="0" smtClean="0"/>
              <a:t> </a:t>
            </a:r>
            <a:r>
              <a:rPr lang="es-ES" dirty="0" err="1" smtClean="0"/>
              <a:t>treball</a:t>
            </a:r>
            <a:r>
              <a:rPr lang="es-ES" dirty="0" smtClean="0"/>
              <a:t>?</a:t>
            </a:r>
          </a:p>
          <a:p>
            <a:r>
              <a:rPr lang="es-ES" dirty="0" err="1" smtClean="0"/>
              <a:t>Mitjans</a:t>
            </a:r>
            <a:r>
              <a:rPr lang="es-ES" dirty="0" smtClean="0"/>
              <a:t> per a la </a:t>
            </a:r>
            <a:r>
              <a:rPr lang="es-ES" dirty="0" err="1" smtClean="0"/>
              <a:t>seva</a:t>
            </a:r>
            <a:r>
              <a:rPr lang="es-ES" dirty="0" smtClean="0"/>
              <a:t> </a:t>
            </a:r>
            <a:r>
              <a:rPr lang="es-ES" dirty="0" err="1" smtClean="0"/>
              <a:t>realització</a:t>
            </a:r>
            <a:endParaRPr lang="es-ES" dirty="0" smtClean="0"/>
          </a:p>
          <a:p>
            <a:r>
              <a:rPr lang="es-ES" dirty="0" smtClean="0"/>
              <a:t>El </a:t>
            </a:r>
            <a:r>
              <a:rPr lang="es-ES" dirty="0" err="1" smtClean="0"/>
              <a:t>meu</a:t>
            </a:r>
            <a:r>
              <a:rPr lang="es-ES" dirty="0" smtClean="0"/>
              <a:t> </a:t>
            </a:r>
            <a:r>
              <a:rPr lang="es-ES" dirty="0" err="1" smtClean="0"/>
              <a:t>futur</a:t>
            </a:r>
            <a:endParaRPr lang="es-ES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OBJECTIUS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254590"/>
            <a:ext cx="8229600" cy="4389120"/>
          </a:xfrm>
        </p:spPr>
        <p:txBody>
          <a:bodyPr/>
          <a:lstStyle/>
          <a:p>
            <a:r>
              <a:rPr lang="es-ES" dirty="0" err="1" smtClean="0"/>
              <a:t>Autocad</a:t>
            </a:r>
            <a:endParaRPr lang="es-ES" dirty="0" smtClean="0"/>
          </a:p>
          <a:p>
            <a:r>
              <a:rPr lang="es-ES" dirty="0" err="1" smtClean="0"/>
              <a:t>InDesign</a:t>
            </a:r>
            <a:r>
              <a:rPr lang="es-ES" dirty="0" smtClean="0"/>
              <a:t> i </a:t>
            </a:r>
            <a:r>
              <a:rPr lang="es-ES" dirty="0" err="1" smtClean="0"/>
              <a:t>Photoshop</a:t>
            </a:r>
            <a:endParaRPr lang="es-ES" dirty="0" smtClean="0"/>
          </a:p>
          <a:p>
            <a:r>
              <a:rPr lang="es-ES" dirty="0" err="1" smtClean="0"/>
              <a:t>Patrimoni</a:t>
            </a:r>
            <a:r>
              <a:rPr lang="es-ES" dirty="0" smtClean="0"/>
              <a:t> Virtual </a:t>
            </a:r>
            <a:r>
              <a:rPr lang="es-ES" dirty="0" err="1" smtClean="0"/>
              <a:t>Arquitectònic</a:t>
            </a:r>
            <a:r>
              <a:rPr lang="es-ES" dirty="0" smtClean="0"/>
              <a:t> </a:t>
            </a:r>
            <a:r>
              <a:rPr lang="es-ES" dirty="0" err="1" smtClean="0"/>
              <a:t>d’Arenys</a:t>
            </a:r>
            <a:r>
              <a:rPr lang="es-ES" dirty="0" smtClean="0"/>
              <a:t> de Mar</a:t>
            </a:r>
          </a:p>
          <a:p>
            <a:r>
              <a:rPr lang="es-ES" dirty="0" err="1" smtClean="0"/>
              <a:t>Wikiarts</a:t>
            </a:r>
            <a:endParaRPr lang="es-ES" dirty="0" smtClean="0"/>
          </a:p>
          <a:p>
            <a:r>
              <a:rPr lang="es-ES" dirty="0" smtClean="0"/>
              <a:t>El </a:t>
            </a:r>
            <a:r>
              <a:rPr lang="es-ES" dirty="0" err="1" smtClean="0"/>
              <a:t>meu</a:t>
            </a:r>
            <a:r>
              <a:rPr lang="es-ES" dirty="0" smtClean="0"/>
              <a:t> </a:t>
            </a:r>
            <a:r>
              <a:rPr lang="es-ES" dirty="0" err="1" smtClean="0"/>
              <a:t>futur</a:t>
            </a:r>
            <a:endParaRPr lang="es-ES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SITUACIÓ DE L’EDIFICI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35480"/>
            <a:ext cx="3043230" cy="4389120"/>
          </a:xfrm>
        </p:spPr>
        <p:txBody>
          <a:bodyPr/>
          <a:lstStyle/>
          <a:p>
            <a:r>
              <a:rPr lang="es-ES" dirty="0" err="1" smtClean="0"/>
              <a:t>Arenys</a:t>
            </a:r>
            <a:r>
              <a:rPr lang="es-ES" dirty="0" smtClean="0"/>
              <a:t> de Mar</a:t>
            </a:r>
          </a:p>
          <a:p>
            <a:r>
              <a:rPr lang="es-ES" dirty="0" smtClean="0"/>
              <a:t>Port</a:t>
            </a:r>
          </a:p>
          <a:p>
            <a:r>
              <a:rPr lang="es-ES" dirty="0" err="1" smtClean="0"/>
              <a:t>Mont</a:t>
            </a:r>
            <a:r>
              <a:rPr lang="es-ES" dirty="0" smtClean="0"/>
              <a:t> </a:t>
            </a:r>
            <a:r>
              <a:rPr lang="es-ES" dirty="0" err="1" smtClean="0"/>
              <a:t>Calvari</a:t>
            </a:r>
            <a:endParaRPr lang="es-ES" dirty="0"/>
          </a:p>
        </p:txBody>
      </p:sp>
      <p:pic>
        <p:nvPicPr>
          <p:cNvPr id="1026" name="Picture 2" descr="C:\Users\Alejandro\Desktop\TDR\fotos pal trabajo\YA PUESTO\situacion 4 escud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00438"/>
            <a:ext cx="2428892" cy="3127198"/>
          </a:xfrm>
          <a:prstGeom prst="rect">
            <a:avLst/>
          </a:prstGeom>
          <a:noFill/>
        </p:spPr>
      </p:pic>
      <p:pic>
        <p:nvPicPr>
          <p:cNvPr id="1027" name="Picture 3" descr="C:\Users\Alejandro\Desktop\TDR\fotos pal trabajo\YA PUESTO\SITUACIO situacio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09743" y="3000372"/>
            <a:ext cx="5605661" cy="346616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lejandro\Desktop\TDR\fotos pal trabajo\YA PUESTO\SITUACIO situacion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44388" y="1935163"/>
            <a:ext cx="6655223" cy="438943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HISTÒRIA DE L’EDIFICI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754656"/>
            <a:ext cx="8229600" cy="3388988"/>
          </a:xfrm>
        </p:spPr>
        <p:txBody>
          <a:bodyPr/>
          <a:lstStyle/>
          <a:p>
            <a:r>
              <a:rPr lang="es-ES" dirty="0" err="1" smtClean="0"/>
              <a:t>Pòlit</a:t>
            </a:r>
            <a:r>
              <a:rPr lang="es-ES" dirty="0" smtClean="0"/>
              <a:t> </a:t>
            </a:r>
            <a:r>
              <a:rPr lang="es-ES" dirty="0" err="1" smtClean="0"/>
              <a:t>Doi</a:t>
            </a:r>
            <a:endParaRPr lang="es-ES" dirty="0" smtClean="0"/>
          </a:p>
          <a:p>
            <a:pPr lvl="1"/>
            <a:r>
              <a:rPr lang="es-ES" dirty="0" smtClean="0"/>
              <a:t>Per </a:t>
            </a:r>
            <a:r>
              <a:rPr lang="es-ES" dirty="0" err="1" smtClean="0"/>
              <a:t>què</a:t>
            </a:r>
            <a:r>
              <a:rPr lang="es-ES" dirty="0" smtClean="0"/>
              <a:t>?</a:t>
            </a:r>
          </a:p>
          <a:p>
            <a:r>
              <a:rPr lang="es-ES" dirty="0" err="1" smtClean="0"/>
              <a:t>Narcís</a:t>
            </a:r>
            <a:r>
              <a:rPr lang="es-ES" dirty="0" smtClean="0"/>
              <a:t> Serra i </a:t>
            </a:r>
            <a:r>
              <a:rPr lang="es-ES" dirty="0" err="1" smtClean="0"/>
              <a:t>Torner</a:t>
            </a:r>
            <a:endParaRPr lang="es-ES" dirty="0" smtClean="0"/>
          </a:p>
          <a:p>
            <a:r>
              <a:rPr lang="es-ES" dirty="0" err="1" smtClean="0"/>
              <a:t>Enric</a:t>
            </a:r>
            <a:r>
              <a:rPr lang="es-ES" dirty="0" smtClean="0"/>
              <a:t> </a:t>
            </a:r>
            <a:r>
              <a:rPr lang="es-ES" dirty="0" err="1" smtClean="0"/>
              <a:t>Nel·ló</a:t>
            </a:r>
            <a:endParaRPr lang="es-ES" dirty="0" smtClean="0"/>
          </a:p>
          <a:p>
            <a:pPr lvl="1"/>
            <a:r>
              <a:rPr lang="es-ES" dirty="0" smtClean="0"/>
              <a:t>Hotel </a:t>
            </a:r>
            <a:r>
              <a:rPr lang="es-ES" dirty="0" err="1" smtClean="0"/>
              <a:t>balneari</a:t>
            </a:r>
            <a:endParaRPr lang="es-ES" dirty="0" smtClean="0"/>
          </a:p>
          <a:p>
            <a:r>
              <a:rPr lang="es-ES" dirty="0" err="1" smtClean="0"/>
              <a:t>Edifici</a:t>
            </a:r>
            <a:r>
              <a:rPr lang="es-ES" dirty="0" smtClean="0"/>
              <a:t> residencial</a:t>
            </a:r>
            <a:endParaRPr lang="es-ES" dirty="0" smtClean="0"/>
          </a:p>
          <a:p>
            <a:r>
              <a:rPr lang="es-ES" dirty="0" err="1" smtClean="0"/>
              <a:t>Actualitat</a:t>
            </a:r>
            <a:endParaRPr lang="es-ES" dirty="0" smtClean="0"/>
          </a:p>
          <a:p>
            <a:pPr>
              <a:buNone/>
            </a:pPr>
            <a:endParaRPr lang="es-ES" dirty="0" smtClean="0"/>
          </a:p>
        </p:txBody>
      </p:sp>
      <p:pic>
        <p:nvPicPr>
          <p:cNvPr id="3075" name="Picture 3" descr="C:\Users\Alejandro\Desktop\TDR\fotos pal trabajo\fotos MC viejo\20140122_1149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5212" y="2000240"/>
            <a:ext cx="5238787" cy="392909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lejandro\Desktop\TDR\fotos pal trabajo\fotos MC viejo\20140122_113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142984"/>
            <a:ext cx="4500562" cy="3375423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0" y="3286124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 err="1" smtClean="0">
                <a:solidFill>
                  <a:schemeClr val="bg1"/>
                </a:solidFill>
              </a:rPr>
              <a:t>Any</a:t>
            </a:r>
            <a:r>
              <a:rPr lang="es-ES" i="1" dirty="0" smtClean="0">
                <a:solidFill>
                  <a:schemeClr val="bg1"/>
                </a:solidFill>
              </a:rPr>
              <a:t> 1909</a:t>
            </a:r>
            <a:endParaRPr lang="es-ES" i="1" dirty="0">
              <a:solidFill>
                <a:schemeClr val="bg1"/>
              </a:solidFill>
            </a:endParaRPr>
          </a:p>
        </p:txBody>
      </p:sp>
      <p:pic>
        <p:nvPicPr>
          <p:cNvPr id="6" name="Picture 2" descr="C:\Users\Alejandro\Desktop\TDR\fotos pal trabajo\fotos MC viejo\norte colo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3799388"/>
            <a:ext cx="4643438" cy="3058612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8143868" y="6488668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 err="1" smtClean="0">
                <a:solidFill>
                  <a:schemeClr val="bg1"/>
                </a:solidFill>
              </a:rPr>
              <a:t>Any</a:t>
            </a:r>
            <a:r>
              <a:rPr lang="es-ES" i="1" dirty="0" smtClean="0">
                <a:solidFill>
                  <a:schemeClr val="bg1"/>
                </a:solidFill>
              </a:rPr>
              <a:t> 1912</a:t>
            </a:r>
            <a:endParaRPr lang="es-ES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lejandro\Desktop\TDR\fotos pal trabajo\fotos MC viejo\20140122_1136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76718" y="857232"/>
            <a:ext cx="4667282" cy="3500462"/>
          </a:xfrm>
          <a:prstGeom prst="rect">
            <a:avLst/>
          </a:prstGeom>
          <a:noFill/>
        </p:spPr>
      </p:pic>
      <p:pic>
        <p:nvPicPr>
          <p:cNvPr id="3" name="Picture 2" descr="C:\Users\Alejandro\Desktop\TDR\fotos pal trabajo\fotos MC viejo\20140122_1139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7222" y="3500437"/>
            <a:ext cx="4833969" cy="3625478"/>
          </a:xfrm>
          <a:prstGeom prst="rect">
            <a:avLst/>
          </a:prstGeom>
          <a:noFill/>
        </p:spPr>
      </p:pic>
      <p:pic>
        <p:nvPicPr>
          <p:cNvPr id="4" name="Picture 2" descr="C:\Users\Alejandro\Desktop\TDR\fotos pal trabajo\fotos MC viejo\20140122_1133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42983"/>
            <a:ext cx="4143372" cy="2946793"/>
          </a:xfrm>
          <a:prstGeom prst="rect">
            <a:avLst/>
          </a:prstGeom>
          <a:noFill/>
        </p:spPr>
      </p:pic>
      <p:pic>
        <p:nvPicPr>
          <p:cNvPr id="5" name="Picture 3" descr="C:\Users\Alejandro\Desktop\TDR\fotos pal trabajo\fotos MC viejo\ola rompiend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59700" y="4214818"/>
            <a:ext cx="4984300" cy="2643182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>
          <a:xfrm>
            <a:off x="0" y="3571876"/>
            <a:ext cx="9144000" cy="6429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4143372" y="785794"/>
            <a:ext cx="714380" cy="60722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Alejandro\Desktop\TDR\fotos pal trabajo\fotos MC viejo\2 x by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2984"/>
            <a:ext cx="9144000" cy="2561008"/>
          </a:xfrm>
          <a:prstGeom prst="rect">
            <a:avLst/>
          </a:prstGeom>
          <a:noFill/>
        </p:spPr>
      </p:pic>
      <p:pic>
        <p:nvPicPr>
          <p:cNvPr id="5124" name="Picture 4" descr="C:\Users\Alejandro\Desktop\TDR\fotos pal trabajo\fotos MC viejo\20140122_1132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00527"/>
            <a:ext cx="4310029" cy="3232522"/>
          </a:xfrm>
          <a:prstGeom prst="rect">
            <a:avLst/>
          </a:prstGeom>
          <a:noFill/>
        </p:spPr>
      </p:pic>
      <p:pic>
        <p:nvPicPr>
          <p:cNvPr id="5125" name="Picture 5" descr="C:\Users\Alejandro\Desktop\TDR\fotos pal trabajo\fotos MC viejo\20140122_1137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3982668"/>
            <a:ext cx="4500562" cy="3375422"/>
          </a:xfrm>
          <a:prstGeom prst="rect">
            <a:avLst/>
          </a:prstGeom>
          <a:noFill/>
        </p:spPr>
      </p:pic>
      <p:sp>
        <p:nvSpPr>
          <p:cNvPr id="5" name="4 Rectángulo"/>
          <p:cNvSpPr/>
          <p:nvPr/>
        </p:nvSpPr>
        <p:spPr>
          <a:xfrm>
            <a:off x="4286248" y="1071546"/>
            <a:ext cx="357190" cy="57864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lejandro\Desktop\TDR\fotos pal trabajo\fotos MC viejo\20140122_1144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8722" y="1428736"/>
            <a:ext cx="3905278" cy="2928958"/>
          </a:xfrm>
          <a:prstGeom prst="rect">
            <a:avLst/>
          </a:prstGeom>
          <a:noFill/>
        </p:spPr>
      </p:pic>
      <p:pic>
        <p:nvPicPr>
          <p:cNvPr id="8195" name="Picture 3" descr="C:\Users\Alejandro\Desktop\TDR\fotos pal trabajo\fotos MC viejo\20140122_1140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3913191"/>
            <a:ext cx="3929058" cy="2944809"/>
          </a:xfrm>
          <a:prstGeom prst="rect">
            <a:avLst/>
          </a:prstGeom>
          <a:noFill/>
        </p:spPr>
      </p:pic>
      <p:pic>
        <p:nvPicPr>
          <p:cNvPr id="8197" name="Picture 5" descr="C:\Users\Alejandro\Desktop\TDR\fotos pal trabajo\fotos MC viejo\construccion actu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428736"/>
            <a:ext cx="4067736" cy="5429265"/>
          </a:xfrm>
          <a:prstGeom prst="rect">
            <a:avLst/>
          </a:prstGeom>
          <a:noFill/>
        </p:spPr>
      </p:pic>
      <p:sp>
        <p:nvSpPr>
          <p:cNvPr id="5" name="4 Rectángulo"/>
          <p:cNvSpPr/>
          <p:nvPr/>
        </p:nvSpPr>
        <p:spPr>
          <a:xfrm>
            <a:off x="5143504" y="3714752"/>
            <a:ext cx="4000496" cy="4286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Alejandro\Desktop\TDR\fotos pal trabajo\fotos MC viejo\20140122_1141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928670"/>
            <a:ext cx="4429124" cy="3357586"/>
          </a:xfrm>
          <a:prstGeom prst="rect">
            <a:avLst/>
          </a:prstGeom>
          <a:noFill/>
        </p:spPr>
      </p:pic>
      <p:pic>
        <p:nvPicPr>
          <p:cNvPr id="9219" name="Picture 3" descr="C:\Users\Alejandro\Desktop\TDR\fotos pal trabajo\fotos MC viejo\inicio del puert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286256"/>
            <a:ext cx="4714876" cy="257174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Alejandro\Desktop\TDR\fotos pal trabajo\fotos MC viejo\actual color 197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1546"/>
            <a:ext cx="9144000" cy="5786454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4071934" y="6488668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>
                <a:solidFill>
                  <a:schemeClr val="bg1"/>
                </a:solidFill>
              </a:rPr>
              <a:t>Any</a:t>
            </a:r>
            <a:r>
              <a:rPr lang="es-ES" dirty="0" smtClean="0">
                <a:solidFill>
                  <a:schemeClr val="bg1"/>
                </a:solidFill>
              </a:rPr>
              <a:t>  1976</a:t>
            </a:r>
            <a:endParaRPr lang="es-E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TREBALL DE CAMP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35480"/>
            <a:ext cx="2757478" cy="4389120"/>
          </a:xfrm>
        </p:spPr>
        <p:txBody>
          <a:bodyPr/>
          <a:lstStyle/>
          <a:p>
            <a:r>
              <a:rPr lang="es-ES" dirty="0" err="1" smtClean="0"/>
              <a:t>Plànols</a:t>
            </a:r>
            <a:endParaRPr lang="es-ES" dirty="0" smtClean="0"/>
          </a:p>
          <a:p>
            <a:r>
              <a:rPr lang="es-ES" dirty="0" smtClean="0"/>
              <a:t>Fotos</a:t>
            </a:r>
          </a:p>
          <a:p>
            <a:r>
              <a:rPr lang="es-ES" dirty="0" smtClean="0"/>
              <a:t>Josep </a:t>
            </a:r>
            <a:r>
              <a:rPr lang="es-ES" dirty="0" err="1" smtClean="0"/>
              <a:t>Nogueres</a:t>
            </a:r>
            <a:endParaRPr lang="es-ES" dirty="0"/>
          </a:p>
        </p:txBody>
      </p:sp>
      <p:pic>
        <p:nvPicPr>
          <p:cNvPr id="11266" name="Picture 2" descr="C:\Users\Alejandro\Desktop\TDR\fotos pal trabajo\planols\mc4 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1142984"/>
            <a:ext cx="3929058" cy="2861782"/>
          </a:xfrm>
          <a:prstGeom prst="rect">
            <a:avLst/>
          </a:prstGeom>
          <a:noFill/>
        </p:spPr>
      </p:pic>
      <p:pic>
        <p:nvPicPr>
          <p:cNvPr id="11267" name="Picture 3" descr="C:\Users\Alejandro\Desktop\TDR\fotos pal trabajo\planols\mc1 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579956"/>
            <a:ext cx="4500562" cy="3278044"/>
          </a:xfrm>
          <a:prstGeom prst="rect">
            <a:avLst/>
          </a:prstGeom>
          <a:noFill/>
        </p:spPr>
      </p:pic>
      <p:pic>
        <p:nvPicPr>
          <p:cNvPr id="11268" name="Picture 4" descr="C:\Users\Alejandro\Desktop\andres autocad\fotos\IMG_11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3911206"/>
            <a:ext cx="3929058" cy="294679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2290" name="Picture 2" descr="C:\Users\Alejandro\Desktop\TDR\fotos pal trabajo\planols\mc3 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75907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/>
              <a:t>METODOLOGIA / DIGITALITZACIÓ 3D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500306"/>
            <a:ext cx="3400420" cy="571504"/>
          </a:xfrm>
        </p:spPr>
        <p:txBody>
          <a:bodyPr/>
          <a:lstStyle/>
          <a:p>
            <a:r>
              <a:rPr lang="es-ES" dirty="0" err="1" smtClean="0"/>
              <a:t>Creació</a:t>
            </a:r>
            <a:r>
              <a:rPr lang="es-ES" dirty="0" smtClean="0"/>
              <a:t> </a:t>
            </a:r>
            <a:r>
              <a:rPr lang="es-ES" dirty="0" err="1" smtClean="0"/>
              <a:t>d’un</a:t>
            </a:r>
            <a:r>
              <a:rPr lang="es-ES" dirty="0" smtClean="0"/>
              <a:t> </a:t>
            </a:r>
            <a:r>
              <a:rPr lang="es-ES" dirty="0" err="1" smtClean="0"/>
              <a:t>objecte</a:t>
            </a:r>
            <a:endParaRPr lang="es-ES" dirty="0"/>
          </a:p>
        </p:txBody>
      </p:sp>
      <p:pic>
        <p:nvPicPr>
          <p:cNvPr id="13314" name="Picture 2" descr="C:\Users\Alejandro\Desktop\TDR\fotos pal trabajo\metodologia\metodologia 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357562"/>
            <a:ext cx="3095299" cy="2000264"/>
          </a:xfrm>
          <a:prstGeom prst="rect">
            <a:avLst/>
          </a:prstGeom>
          <a:noFill/>
        </p:spPr>
      </p:pic>
      <p:pic>
        <p:nvPicPr>
          <p:cNvPr id="13315" name="Picture 3" descr="C:\Users\Alejandro\Desktop\TDR\fotos pal trabajo\metodologia\metodologia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3286124"/>
            <a:ext cx="3150129" cy="2286016"/>
          </a:xfrm>
          <a:prstGeom prst="rect">
            <a:avLst/>
          </a:prstGeom>
          <a:noFill/>
        </p:spPr>
      </p:pic>
      <p:pic>
        <p:nvPicPr>
          <p:cNvPr id="13316" name="Picture 4" descr="C:\Users\Alejandro\Desktop\TDR\fotos pal trabajo\metodologia\metodologia 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7" y="3214686"/>
            <a:ext cx="3000364" cy="242889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628812" y="1935480"/>
            <a:ext cx="5229204" cy="4389120"/>
          </a:xfrm>
        </p:spPr>
        <p:txBody>
          <a:bodyPr/>
          <a:lstStyle/>
          <a:p>
            <a:r>
              <a:rPr lang="es-ES" dirty="0" err="1" smtClean="0"/>
              <a:t>Creació</a:t>
            </a:r>
            <a:r>
              <a:rPr lang="es-ES" dirty="0" smtClean="0"/>
              <a:t> de </a:t>
            </a:r>
            <a:r>
              <a:rPr lang="es-ES" dirty="0" err="1" smtClean="0"/>
              <a:t>l’edifici</a:t>
            </a: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 lvl="1"/>
            <a:r>
              <a:rPr lang="es-ES" baseline="30000" dirty="0" smtClean="0"/>
              <a:t>1-    </a:t>
            </a:r>
            <a:r>
              <a:rPr lang="es-ES" baseline="30000" dirty="0" err="1" smtClean="0"/>
              <a:t>Creació</a:t>
            </a:r>
            <a:r>
              <a:rPr lang="es-ES" baseline="30000" dirty="0" smtClean="0"/>
              <a:t> de totes les </a:t>
            </a:r>
            <a:r>
              <a:rPr lang="es-ES" baseline="30000" dirty="0" err="1" smtClean="0"/>
              <a:t>parets</a:t>
            </a:r>
            <a:r>
              <a:rPr lang="es-ES" baseline="30000" dirty="0" smtClean="0"/>
              <a:t> de </a:t>
            </a:r>
            <a:r>
              <a:rPr lang="es-ES" baseline="30000" dirty="0" err="1" smtClean="0"/>
              <a:t>l’edifici</a:t>
            </a:r>
            <a:r>
              <a:rPr lang="es-ES" baseline="30000" dirty="0" smtClean="0"/>
              <a:t>.</a:t>
            </a:r>
          </a:p>
          <a:p>
            <a:pPr lvl="1"/>
            <a:r>
              <a:rPr lang="es-ES" baseline="30000" dirty="0" smtClean="0"/>
              <a:t>2-    </a:t>
            </a:r>
            <a:r>
              <a:rPr lang="es-ES" baseline="30000" dirty="0" err="1" smtClean="0"/>
              <a:t>Diferència</a:t>
            </a:r>
            <a:r>
              <a:rPr lang="es-ES" baseline="30000" dirty="0" smtClean="0"/>
              <a:t> </a:t>
            </a:r>
            <a:r>
              <a:rPr lang="es-ES" baseline="30000" dirty="0" err="1" smtClean="0"/>
              <a:t>dels</a:t>
            </a:r>
            <a:r>
              <a:rPr lang="es-ES" baseline="30000" dirty="0" smtClean="0"/>
              <a:t> </a:t>
            </a:r>
            <a:r>
              <a:rPr lang="es-ES" baseline="30000" dirty="0" err="1" smtClean="0"/>
              <a:t>forats</a:t>
            </a:r>
            <a:r>
              <a:rPr lang="es-ES" baseline="30000" dirty="0" smtClean="0"/>
              <a:t> per les portes i </a:t>
            </a:r>
            <a:r>
              <a:rPr lang="es-ES" baseline="30000" dirty="0" err="1" smtClean="0"/>
              <a:t>finestres</a:t>
            </a:r>
            <a:r>
              <a:rPr lang="es-ES" baseline="30000" dirty="0" smtClean="0"/>
              <a:t>.</a:t>
            </a:r>
          </a:p>
          <a:p>
            <a:pPr lvl="1"/>
            <a:r>
              <a:rPr lang="es-ES" baseline="30000" dirty="0" smtClean="0"/>
              <a:t>3-    </a:t>
            </a:r>
            <a:r>
              <a:rPr lang="es-ES" baseline="30000" dirty="0" err="1" smtClean="0"/>
              <a:t>Creació</a:t>
            </a:r>
            <a:r>
              <a:rPr lang="es-ES" baseline="30000" dirty="0" smtClean="0"/>
              <a:t> </a:t>
            </a:r>
            <a:r>
              <a:rPr lang="es-ES" baseline="30000" dirty="0" err="1" smtClean="0"/>
              <a:t>dels</a:t>
            </a:r>
            <a:r>
              <a:rPr lang="es-ES" baseline="30000" dirty="0" smtClean="0"/>
              <a:t> </a:t>
            </a:r>
            <a:r>
              <a:rPr lang="es-ES" baseline="30000" dirty="0" err="1" smtClean="0"/>
              <a:t>terres</a:t>
            </a:r>
            <a:r>
              <a:rPr lang="es-ES" baseline="30000" dirty="0" smtClean="0"/>
              <a:t> de cada planta.</a:t>
            </a:r>
          </a:p>
          <a:p>
            <a:pPr lvl="1"/>
            <a:r>
              <a:rPr lang="es-ES" baseline="30000" dirty="0" smtClean="0"/>
              <a:t>4-    </a:t>
            </a:r>
            <a:r>
              <a:rPr lang="es-ES" baseline="30000" dirty="0" err="1" smtClean="0"/>
              <a:t>Creació</a:t>
            </a:r>
            <a:r>
              <a:rPr lang="es-ES" baseline="30000" dirty="0" smtClean="0"/>
              <a:t> de totes les escales de </a:t>
            </a:r>
            <a:r>
              <a:rPr lang="es-ES" baseline="30000" dirty="0" err="1" smtClean="0"/>
              <a:t>l’edifici</a:t>
            </a:r>
            <a:r>
              <a:rPr lang="es-ES" baseline="30000" dirty="0" smtClean="0"/>
              <a:t>.</a:t>
            </a:r>
          </a:p>
          <a:p>
            <a:pPr lvl="1"/>
            <a:r>
              <a:rPr lang="es-ES" baseline="30000" dirty="0" smtClean="0"/>
              <a:t>5-    </a:t>
            </a:r>
            <a:r>
              <a:rPr lang="es-ES" baseline="30000" dirty="0" err="1" smtClean="0"/>
              <a:t>Creació</a:t>
            </a:r>
            <a:r>
              <a:rPr lang="es-ES" baseline="30000" dirty="0" smtClean="0"/>
              <a:t> de totes les </a:t>
            </a:r>
            <a:r>
              <a:rPr lang="es-ES" baseline="30000" dirty="0" err="1" smtClean="0"/>
              <a:t>baranes</a:t>
            </a:r>
            <a:r>
              <a:rPr lang="es-ES" baseline="30000" dirty="0" smtClean="0"/>
              <a:t>.</a:t>
            </a:r>
          </a:p>
          <a:p>
            <a:pPr lvl="1"/>
            <a:r>
              <a:rPr lang="es-ES" baseline="30000" dirty="0" smtClean="0"/>
              <a:t>6-    </a:t>
            </a:r>
            <a:r>
              <a:rPr lang="es-ES" baseline="30000" dirty="0" err="1" smtClean="0"/>
              <a:t>Creació</a:t>
            </a:r>
            <a:r>
              <a:rPr lang="es-ES" baseline="30000" dirty="0" smtClean="0"/>
              <a:t> </a:t>
            </a:r>
            <a:r>
              <a:rPr lang="es-ES" baseline="30000" dirty="0" err="1" smtClean="0"/>
              <a:t>dels</a:t>
            </a:r>
            <a:r>
              <a:rPr lang="es-ES" baseline="30000" dirty="0" smtClean="0"/>
              <a:t> </a:t>
            </a:r>
            <a:r>
              <a:rPr lang="es-ES" baseline="30000" dirty="0" err="1" smtClean="0"/>
              <a:t>balcons</a:t>
            </a:r>
            <a:r>
              <a:rPr lang="es-ES" baseline="30000" dirty="0" smtClean="0"/>
              <a:t>.</a:t>
            </a:r>
          </a:p>
          <a:p>
            <a:pPr lvl="1"/>
            <a:r>
              <a:rPr lang="es-ES" baseline="30000" dirty="0" smtClean="0"/>
              <a:t>7-    </a:t>
            </a:r>
            <a:r>
              <a:rPr lang="es-ES" baseline="30000" dirty="0" err="1" smtClean="0"/>
              <a:t>Creació</a:t>
            </a:r>
            <a:r>
              <a:rPr lang="es-ES" baseline="30000" dirty="0" smtClean="0"/>
              <a:t> de la </a:t>
            </a:r>
            <a:r>
              <a:rPr lang="es-ES" baseline="30000" dirty="0" err="1" smtClean="0"/>
              <a:t>terrassa</a:t>
            </a:r>
            <a:r>
              <a:rPr lang="es-ES" baseline="30000" dirty="0" smtClean="0"/>
              <a:t>.</a:t>
            </a:r>
          </a:p>
          <a:p>
            <a:pPr lvl="1"/>
            <a:r>
              <a:rPr lang="es-ES" baseline="30000" dirty="0" smtClean="0"/>
              <a:t>8-    </a:t>
            </a:r>
            <a:r>
              <a:rPr lang="es-ES" baseline="30000" dirty="0" err="1" smtClean="0"/>
              <a:t>Creació</a:t>
            </a:r>
            <a:r>
              <a:rPr lang="es-ES" baseline="30000" dirty="0" smtClean="0"/>
              <a:t> de cada porta i </a:t>
            </a:r>
            <a:r>
              <a:rPr lang="es-ES" baseline="30000" dirty="0" err="1" smtClean="0"/>
              <a:t>finestra</a:t>
            </a:r>
            <a:r>
              <a:rPr lang="es-ES" baseline="30000" dirty="0" smtClean="0"/>
              <a:t>.</a:t>
            </a:r>
          </a:p>
          <a:p>
            <a:pPr lvl="1"/>
            <a:r>
              <a:rPr lang="es-ES" baseline="30000" dirty="0" smtClean="0"/>
              <a:t>9-    </a:t>
            </a:r>
            <a:r>
              <a:rPr lang="es-ES" baseline="30000" dirty="0" err="1" smtClean="0"/>
              <a:t>Creació</a:t>
            </a:r>
            <a:r>
              <a:rPr lang="es-ES" baseline="30000" dirty="0" smtClean="0"/>
              <a:t> </a:t>
            </a:r>
            <a:r>
              <a:rPr lang="es-ES" baseline="30000" dirty="0" err="1" smtClean="0"/>
              <a:t>d’altres</a:t>
            </a:r>
            <a:r>
              <a:rPr lang="es-ES" baseline="30000" dirty="0" smtClean="0"/>
              <a:t> </a:t>
            </a:r>
            <a:r>
              <a:rPr lang="es-ES" baseline="30000" dirty="0" err="1" smtClean="0"/>
              <a:t>detalls</a:t>
            </a:r>
            <a:r>
              <a:rPr lang="es-ES" baseline="30000" dirty="0" smtClean="0"/>
              <a:t>.</a:t>
            </a:r>
          </a:p>
          <a:p>
            <a:pPr lvl="1"/>
            <a:r>
              <a:rPr lang="es-ES" baseline="30000" dirty="0" smtClean="0"/>
              <a:t>10-  Unió de totes les peces.</a:t>
            </a:r>
          </a:p>
          <a:p>
            <a:pPr lvl="1"/>
            <a:r>
              <a:rPr lang="es-ES" baseline="30000" dirty="0" smtClean="0"/>
              <a:t>11-   </a:t>
            </a:r>
            <a:r>
              <a:rPr lang="es-ES" baseline="30000" dirty="0" err="1" smtClean="0"/>
              <a:t>Renderització</a:t>
            </a:r>
            <a:r>
              <a:rPr lang="es-ES" baseline="30000" dirty="0" smtClean="0"/>
              <a:t>.</a:t>
            </a:r>
          </a:p>
          <a:p>
            <a:pPr lvl="1">
              <a:buNone/>
            </a:pPr>
            <a:endParaRPr lang="es-ES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632666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/>
              <a:t>DESENVOLUPAMENT DEL TREBALL</a:t>
            </a:r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500034" y="928670"/>
            <a:ext cx="8229600" cy="632666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ESTRUCTURA</a:t>
            </a:r>
            <a:r>
              <a:rPr kumimoji="0" lang="es-ES" sz="36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INFERIOR</a:t>
            </a:r>
            <a:endParaRPr kumimoji="0" lang="es-ES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338" name="Picture 2" descr="C:\Users\Alejandro\Desktop\TDR\fotos pal trabajo\YA PUESTO\PARTE INFERIOR parte de abaj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85926"/>
            <a:ext cx="5429256" cy="2571768"/>
          </a:xfrm>
          <a:prstGeom prst="rect">
            <a:avLst/>
          </a:prstGeom>
          <a:noFill/>
        </p:spPr>
      </p:pic>
      <p:pic>
        <p:nvPicPr>
          <p:cNvPr id="14339" name="Picture 3" descr="C:\Users\Alejandro\Desktop\TDR\fotos pal trabajo\YA PUESTO\PARTE INFERIOR parte de abajo 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286257"/>
            <a:ext cx="5436666" cy="2571744"/>
          </a:xfrm>
          <a:prstGeom prst="rect">
            <a:avLst/>
          </a:prstGeom>
          <a:noFill/>
        </p:spPr>
      </p:pic>
      <p:pic>
        <p:nvPicPr>
          <p:cNvPr id="7" name="Picture 2" descr="C:\Users\Alejandro\Desktop\TDR\fotos pal trabajo\fotos mejoradas\A estr inferior.t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2786058"/>
            <a:ext cx="4357686" cy="300469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5" descr="C:\Users\Alejandro\Desktop\TDR\fotos pal trabajo\YA PUESTO\VTS vts es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4540030"/>
            <a:ext cx="4143372" cy="2317970"/>
          </a:xfrm>
          <a:prstGeom prst="rect">
            <a:avLst/>
          </a:prstGeom>
          <a:noFill/>
        </p:spPr>
      </p:pic>
      <p:sp>
        <p:nvSpPr>
          <p:cNvPr id="3" name="1 Título"/>
          <p:cNvSpPr txBox="1">
            <a:spLocks/>
          </p:cNvSpPr>
          <p:nvPr/>
        </p:nvSpPr>
        <p:spPr>
          <a:xfrm>
            <a:off x="500034" y="714356"/>
            <a:ext cx="8229600" cy="632666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ESTRUCTURA</a:t>
            </a:r>
            <a:r>
              <a:rPr kumimoji="0" lang="es-ES" sz="36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SUPERIOR</a:t>
            </a:r>
            <a:endParaRPr kumimoji="0" lang="es-ES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363" name="Picture 3" descr="C:\Users\Alejandro\Desktop\TDR\fotos pal trabajo\YA PUESTO\PARTE SUPERIOR parte arrib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053978"/>
            <a:ext cx="3929058" cy="2804022"/>
          </a:xfrm>
          <a:prstGeom prst="rect">
            <a:avLst/>
          </a:prstGeom>
          <a:noFill/>
        </p:spPr>
      </p:pic>
      <p:pic>
        <p:nvPicPr>
          <p:cNvPr id="15364" name="Picture 4" descr="C:\Users\Alejandro\Desktop\TDR\fotos pal trabajo\YA PUESTO\PARTE SUPERIOR parte arriba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430" y="1500174"/>
            <a:ext cx="5643570" cy="332102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PLANTA PER PLANTA</a:t>
            </a:r>
            <a:endParaRPr lang="es-ES" dirty="0"/>
          </a:p>
        </p:txBody>
      </p:sp>
      <p:pic>
        <p:nvPicPr>
          <p:cNvPr id="4" name="3 Marcador de contenido" descr="PLANTA POR PLANTA planta por plant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857364"/>
            <a:ext cx="6801835" cy="2143140"/>
          </a:xfrm>
        </p:spPr>
      </p:pic>
      <p:pic>
        <p:nvPicPr>
          <p:cNvPr id="5" name="4 Imagen" descr="PLANTA POR PLANTA planta por planta 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504" y="3999656"/>
            <a:ext cx="4000496" cy="2858343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TERRASSA</a:t>
            </a:r>
            <a:endParaRPr lang="es-ES" dirty="0"/>
          </a:p>
        </p:txBody>
      </p:sp>
      <p:pic>
        <p:nvPicPr>
          <p:cNvPr id="4" name="3 Marcador de contenido" descr="TERRASSA terrass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992354"/>
            <a:ext cx="4572000" cy="2151026"/>
          </a:xfrm>
        </p:spPr>
      </p:pic>
      <p:pic>
        <p:nvPicPr>
          <p:cNvPr id="5" name="4 Imagen" descr="TERRASSA terrassa 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48" y="4830220"/>
            <a:ext cx="4857752" cy="2027778"/>
          </a:xfrm>
          <a:prstGeom prst="rect">
            <a:avLst/>
          </a:prstGeom>
        </p:spPr>
      </p:pic>
      <p:pic>
        <p:nvPicPr>
          <p:cNvPr id="1026" name="Picture 2" descr="C:\Users\Alejandro\Desktop\TDR\fotos pal trabajo\YA PUESTO\fotos mejoradas\A bibliografia.t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9162" y="2000240"/>
            <a:ext cx="4284838" cy="2131885"/>
          </a:xfrm>
          <a:prstGeom prst="rect">
            <a:avLst/>
          </a:prstGeom>
          <a:noFill/>
        </p:spPr>
      </p:pic>
      <p:pic>
        <p:nvPicPr>
          <p:cNvPr id="1027" name="Picture 3" descr="C:\Users\Alejandro\Desktop\TDR\fotos pal trabajo\YA PUESTO\fotos mejoradas\A problemas 1.t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857760"/>
            <a:ext cx="4012292" cy="200024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/>
          <a:lstStyle/>
          <a:p>
            <a:pPr algn="ctr"/>
            <a:r>
              <a:rPr lang="es-ES" dirty="0" smtClean="0"/>
              <a:t>PORTES</a:t>
            </a:r>
            <a:endParaRPr lang="es-ES" dirty="0"/>
          </a:p>
        </p:txBody>
      </p:sp>
      <p:pic>
        <p:nvPicPr>
          <p:cNvPr id="4" name="3 Marcador de contenido" descr="PORTES puerta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500174"/>
            <a:ext cx="2571736" cy="4493674"/>
          </a:xfrm>
        </p:spPr>
      </p:pic>
      <p:pic>
        <p:nvPicPr>
          <p:cNvPr id="2050" name="Picture 2" descr="C:\Users\Alejandro\Desktop\TDR\fotos pal trabajo\YA PUESTO\PORTES puerta 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1500174"/>
            <a:ext cx="2928958" cy="2214578"/>
          </a:xfrm>
          <a:prstGeom prst="rect">
            <a:avLst/>
          </a:prstGeom>
          <a:noFill/>
        </p:spPr>
      </p:pic>
      <p:pic>
        <p:nvPicPr>
          <p:cNvPr id="2051" name="Picture 3" descr="C:\Users\Alejandro\Desktop\TDR\fotos pal trabajo\YA PUESTO\PORTES 111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1500174"/>
            <a:ext cx="3500430" cy="2214578"/>
          </a:xfrm>
          <a:prstGeom prst="rect">
            <a:avLst/>
          </a:prstGeom>
          <a:noFill/>
        </p:spPr>
      </p:pic>
      <p:pic>
        <p:nvPicPr>
          <p:cNvPr id="2053" name="Picture 5" descr="C:\Users\Alejandro\Desktop\TDR\fotos pal trabajo\YA PUESTO\PORTES puerta principal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43174" y="3774510"/>
            <a:ext cx="6500827" cy="308348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Alejandro\Desktop\TDR\fotos pal trabajo\YA PUESTO\PORTES rejas dificiles rombo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188569"/>
            <a:ext cx="3428992" cy="3203286"/>
          </a:xfrm>
          <a:prstGeom prst="rect">
            <a:avLst/>
          </a:prstGeom>
          <a:noFill/>
        </p:spPr>
      </p:pic>
      <p:pic>
        <p:nvPicPr>
          <p:cNvPr id="3074" name="Picture 2" descr="C:\Users\Alejandro\Desktop\TDR\fotos pal trabajo\YA PUESTO\PORTES puerta al lado iglesi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071546"/>
            <a:ext cx="3428992" cy="3105618"/>
          </a:xfrm>
          <a:prstGeom prst="rect">
            <a:avLst/>
          </a:prstGeom>
          <a:noFill/>
        </p:spPr>
      </p:pic>
      <p:pic>
        <p:nvPicPr>
          <p:cNvPr id="3076" name="Picture 4" descr="C:\Users\Alejandro\Desktop\andres autocad\fotos\DSC0696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2" y="857232"/>
            <a:ext cx="5000628" cy="3347528"/>
          </a:xfrm>
          <a:prstGeom prst="rect">
            <a:avLst/>
          </a:prstGeom>
          <a:noFill/>
        </p:spPr>
      </p:pic>
      <p:pic>
        <p:nvPicPr>
          <p:cNvPr id="5" name="Picture 4" descr="C:\Users\Alejandro\Desktop\TDR\fotos pal trabajo\YA PUESTO\PORTES portal al lado iglesi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57818" y="4357694"/>
            <a:ext cx="3786182" cy="265343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lejandro\Desktop\TDR\fotos pal trabajo\YA PUESTO\PORTES puerta trasera ba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1546"/>
            <a:ext cx="4500562" cy="2857520"/>
          </a:xfrm>
          <a:prstGeom prst="rect">
            <a:avLst/>
          </a:prstGeom>
          <a:noFill/>
        </p:spPr>
      </p:pic>
      <p:pic>
        <p:nvPicPr>
          <p:cNvPr id="4099" name="Picture 3" descr="C:\Users\Alejandro\Desktop\TDR\fotos pal trabajo\YA PUESTO\PORTES puerta trasera bar detallad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071546"/>
            <a:ext cx="2669526" cy="2857520"/>
          </a:xfrm>
          <a:prstGeom prst="rect">
            <a:avLst/>
          </a:prstGeom>
          <a:noFill/>
        </p:spPr>
      </p:pic>
      <p:pic>
        <p:nvPicPr>
          <p:cNvPr id="4100" name="Picture 4" descr="C:\Users\Alejandro\Desktop\andres autocad\fotos\DSC0705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5918" y="4036515"/>
            <a:ext cx="4214810" cy="2821485"/>
          </a:xfrm>
          <a:prstGeom prst="rect">
            <a:avLst/>
          </a:prstGeom>
          <a:noFill/>
        </p:spPr>
      </p:pic>
      <p:pic>
        <p:nvPicPr>
          <p:cNvPr id="4101" name="Picture 5" descr="C:\Users\Alejandro\Desktop\TDR\fotos pal trabajo\YA PUESTO\PORTES puertas veneciana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43636" y="4000504"/>
            <a:ext cx="3000364" cy="285749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lejandro\Desktop\TDR\fotos pal trabajo\YA PUESTO\puerta iglesia 1 plan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9" y="3071810"/>
            <a:ext cx="3786182" cy="3786189"/>
          </a:xfrm>
          <a:prstGeom prst="rect">
            <a:avLst/>
          </a:prstGeom>
          <a:noFill/>
        </p:spPr>
      </p:pic>
      <p:pic>
        <p:nvPicPr>
          <p:cNvPr id="5123" name="Picture 3" descr="C:\Users\Alejandro\Desktop\TDR\fotos pal trabajo\YA PUESTO\PORTES puerta iglesi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42984"/>
            <a:ext cx="3571868" cy="4000528"/>
          </a:xfrm>
          <a:prstGeom prst="rect">
            <a:avLst/>
          </a:prstGeom>
          <a:noFill/>
        </p:spPr>
      </p:pic>
      <p:pic>
        <p:nvPicPr>
          <p:cNvPr id="5124" name="Picture 4" descr="C:\Users\Alejandro\Desktop\TDR\fotos pal trabajo\YA PUESTO\PORTES puerta iglesia detallad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68" y="3071810"/>
            <a:ext cx="1785950" cy="207170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FINESTRES</a:t>
            </a:r>
            <a:endParaRPr lang="es-ES" dirty="0"/>
          </a:p>
        </p:txBody>
      </p:sp>
      <p:pic>
        <p:nvPicPr>
          <p:cNvPr id="6146" name="Picture 2" descr="C:\Users\Alejandro\Desktop\TDR\fotos pal trabajo\YA PUESTO\FINESTRES ventana dificil reja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5143512"/>
            <a:ext cx="5715008" cy="1714487"/>
          </a:xfrm>
          <a:prstGeom prst="rect">
            <a:avLst/>
          </a:prstGeom>
          <a:noFill/>
        </p:spPr>
      </p:pic>
      <p:pic>
        <p:nvPicPr>
          <p:cNvPr id="6147" name="Picture 3" descr="C:\Users\Alejandro\Desktop\TDR\fotos pal trabajo\YA PUESTO\FINESTRES ventana chung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857364"/>
            <a:ext cx="3643306" cy="3185572"/>
          </a:xfrm>
          <a:prstGeom prst="rect">
            <a:avLst/>
          </a:prstGeom>
          <a:noFill/>
        </p:spPr>
      </p:pic>
      <p:pic>
        <p:nvPicPr>
          <p:cNvPr id="6148" name="Picture 4" descr="C:\Users\Alejandro\Desktop\TDR\fotos pal trabajo\YA PUESTO\FINESTRES ventanas terraza curva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4572008"/>
            <a:ext cx="3143240" cy="2285991"/>
          </a:xfrm>
          <a:prstGeom prst="rect">
            <a:avLst/>
          </a:prstGeom>
          <a:noFill/>
        </p:spPr>
      </p:pic>
      <p:pic>
        <p:nvPicPr>
          <p:cNvPr id="6149" name="Picture 5" descr="C:\Users\Alejandro\Desktop\TDR\fotos pal trabajo\YA PUESTO\FINESTRES ventanas veneciana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57686" y="1857364"/>
            <a:ext cx="2714644" cy="2562231"/>
          </a:xfrm>
          <a:prstGeom prst="rect">
            <a:avLst/>
          </a:prstGeom>
          <a:noFill/>
        </p:spPr>
      </p:pic>
      <p:pic>
        <p:nvPicPr>
          <p:cNvPr id="6150" name="Picture 6" descr="C:\Users\Alejandro\Desktop\TDR\fotos pal trabajo\YA PUESTO\ventanas reale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58082" y="714356"/>
            <a:ext cx="1536442" cy="371477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BALCONS</a:t>
            </a:r>
            <a:endParaRPr lang="es-ES" dirty="0"/>
          </a:p>
        </p:txBody>
      </p:sp>
      <p:pic>
        <p:nvPicPr>
          <p:cNvPr id="4" name="3 Marcador de contenido" descr="BALCONES balcon barrote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310533"/>
            <a:ext cx="2857488" cy="3547467"/>
          </a:xfrm>
        </p:spPr>
      </p:pic>
      <p:pic>
        <p:nvPicPr>
          <p:cNvPr id="7170" name="Picture 2" descr="C:\Users\Alejandro\Desktop\TDR\fotos pal trabajo\YA PUESTO\BALCONES barrote supre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85926"/>
            <a:ext cx="2857488" cy="1300152"/>
          </a:xfrm>
          <a:prstGeom prst="rect">
            <a:avLst/>
          </a:prstGeom>
          <a:noFill/>
        </p:spPr>
      </p:pic>
      <p:pic>
        <p:nvPicPr>
          <p:cNvPr id="7171" name="Picture 3" descr="C:\Users\Alejandro\Desktop\TDR\fotos pal trabajo\YA PUESTO\BALCONES balcon reja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1802" y="1819159"/>
            <a:ext cx="6072198" cy="503884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ESCALES</a:t>
            </a:r>
            <a:endParaRPr lang="es-ES" dirty="0"/>
          </a:p>
        </p:txBody>
      </p:sp>
      <p:pic>
        <p:nvPicPr>
          <p:cNvPr id="4" name="3 Marcador de contenido" descr="ESCALERA escalera grande fuer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4714884"/>
            <a:ext cx="3309410" cy="2143116"/>
          </a:xfrm>
        </p:spPr>
      </p:pic>
      <p:pic>
        <p:nvPicPr>
          <p:cNvPr id="8194" name="Picture 2" descr="C:\Users\Alejandro\Desktop\TDR\fotos pal trabajo\YA PUESTO\ESCALERA escalera trasera ba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333996"/>
            <a:ext cx="3286116" cy="3229823"/>
          </a:xfrm>
          <a:prstGeom prst="rect">
            <a:avLst/>
          </a:prstGeom>
          <a:noFill/>
        </p:spPr>
      </p:pic>
      <p:pic>
        <p:nvPicPr>
          <p:cNvPr id="8195" name="Picture 3" descr="C:\Users\Alejandro\Desktop\TDR\fotos pal trabajo\YA PUESTO\ESCALERA escaleras interior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0933" y="3071810"/>
            <a:ext cx="2329963" cy="3786190"/>
          </a:xfrm>
          <a:prstGeom prst="rect">
            <a:avLst/>
          </a:prstGeom>
          <a:noFill/>
        </p:spPr>
      </p:pic>
      <p:pic>
        <p:nvPicPr>
          <p:cNvPr id="8196" name="Picture 4" descr="C:\Users\Alejandro\Desktop\TDR\fotos pal trabajo\YA PUESTO\ESCALERAescalera terraza negra fin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65114" y="4500570"/>
            <a:ext cx="3278886" cy="2357430"/>
          </a:xfrm>
          <a:prstGeom prst="rect">
            <a:avLst/>
          </a:prstGeom>
          <a:noFill/>
        </p:spPr>
      </p:pic>
      <p:pic>
        <p:nvPicPr>
          <p:cNvPr id="8197" name="Picture 5" descr="C:\Users\Alejandro\Desktop\TDR\fotos pal trabajo\YA PUESTO\ESCALERAS escalera caracol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29322" y="1247709"/>
            <a:ext cx="3214678" cy="310998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DETALLS</a:t>
            </a:r>
            <a:endParaRPr lang="es-ES" dirty="0"/>
          </a:p>
        </p:txBody>
      </p:sp>
      <p:pic>
        <p:nvPicPr>
          <p:cNvPr id="9219" name="Picture 3" descr="C:\Users\Alejandro\Desktop\TDR\fotos pal trabajo\YA PUESTO\DETALLE detallE ancla park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55764" y="4786322"/>
            <a:ext cx="3588236" cy="2071677"/>
          </a:xfrm>
          <a:prstGeom prst="rect">
            <a:avLst/>
          </a:prstGeom>
          <a:noFill/>
        </p:spPr>
      </p:pic>
      <p:pic>
        <p:nvPicPr>
          <p:cNvPr id="9220" name="Picture 4" descr="C:\Users\Alejandro\Desktop\TDR\fotos pal trabajo\YA PUESTO\DETALLE detalle suelo con bujeros raro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14422"/>
            <a:ext cx="3357554" cy="1527060"/>
          </a:xfrm>
          <a:prstGeom prst="rect">
            <a:avLst/>
          </a:prstGeom>
          <a:noFill/>
        </p:spPr>
      </p:pic>
      <p:pic>
        <p:nvPicPr>
          <p:cNvPr id="9221" name="Picture 5" descr="C:\Users\Alejandro\Desktop\TDR\fotos pal trabajo\YA PUESTO\DETALLE detalle terraza desaigu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1928802"/>
            <a:ext cx="4286248" cy="2143140"/>
          </a:xfrm>
          <a:prstGeom prst="rect">
            <a:avLst/>
          </a:prstGeom>
          <a:noFill/>
        </p:spPr>
      </p:pic>
      <p:pic>
        <p:nvPicPr>
          <p:cNvPr id="9222" name="Picture 6" descr="C:\Users\Alejandro\Desktop\TDR\fotos pal trabajo\YA PUESTO\DETALLE detalle terrazit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214819"/>
            <a:ext cx="5454753" cy="2643182"/>
          </a:xfrm>
          <a:prstGeom prst="rect">
            <a:avLst/>
          </a:prstGeom>
          <a:noFill/>
        </p:spPr>
      </p:pic>
      <p:pic>
        <p:nvPicPr>
          <p:cNvPr id="9223" name="Picture 7" descr="C:\Users\Alejandro\Desktop\TDR\fotos pal trabajo\YA PUESTO\real piso raro con arco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2714620"/>
            <a:ext cx="4714883" cy="137440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lejandro\Desktop\TDR\fotos pal trabajo\YA PUESTO\DETALLE campana y resumidero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187398"/>
            <a:ext cx="4000496" cy="2670602"/>
          </a:xfrm>
          <a:prstGeom prst="rect">
            <a:avLst/>
          </a:prstGeom>
          <a:noFill/>
        </p:spPr>
      </p:pic>
      <p:pic>
        <p:nvPicPr>
          <p:cNvPr id="10242" name="Picture 2" descr="C:\Users\Alejandro\Desktop\TDR\fotos pal trabajo\YA PUESTO\DETALLE detalle timon y ancl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1142984"/>
            <a:ext cx="3786182" cy="3143272"/>
          </a:xfrm>
          <a:prstGeom prst="rect">
            <a:avLst/>
          </a:prstGeom>
          <a:noFill/>
        </p:spPr>
      </p:pic>
      <p:pic>
        <p:nvPicPr>
          <p:cNvPr id="10243" name="Picture 3" descr="C:\Users\Alejandro\Desktop\TDR\fotos pal trabajo\YA PUESTO\DETALLE estructura larga rar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" y="1142984"/>
            <a:ext cx="5756505" cy="2928958"/>
          </a:xfrm>
          <a:prstGeom prst="rect">
            <a:avLst/>
          </a:prstGeom>
          <a:noFill/>
        </p:spPr>
      </p:pic>
      <p:pic>
        <p:nvPicPr>
          <p:cNvPr id="10245" name="Picture 5" descr="C:\Users\Alejandro\Desktop\TDR\fotos pal trabajo\YA PUESTO\DETALLES banco terrazit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30730" y="4357694"/>
            <a:ext cx="5013270" cy="250030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/>
              <a:t>PROBLEMES AL LLARG DEL TREBALL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28728" y="2071678"/>
            <a:ext cx="8229600" cy="4389120"/>
          </a:xfrm>
        </p:spPr>
        <p:txBody>
          <a:bodyPr/>
          <a:lstStyle/>
          <a:p>
            <a:r>
              <a:rPr lang="es-ES" dirty="0" smtClean="0"/>
              <a:t>Dossier </a:t>
            </a:r>
            <a:r>
              <a:rPr lang="es-ES" dirty="0" err="1" smtClean="0"/>
              <a:t>dels</a:t>
            </a:r>
            <a:r>
              <a:rPr lang="es-ES" dirty="0" smtClean="0"/>
              <a:t> </a:t>
            </a:r>
            <a:r>
              <a:rPr lang="es-ES" dirty="0" err="1" smtClean="0"/>
              <a:t>plànols</a:t>
            </a:r>
            <a:endParaRPr lang="es-ES" dirty="0" smtClean="0"/>
          </a:p>
          <a:p>
            <a:r>
              <a:rPr lang="es-ES" dirty="0" err="1" smtClean="0"/>
              <a:t>Meitat</a:t>
            </a:r>
            <a:r>
              <a:rPr lang="es-ES" dirty="0" smtClean="0"/>
              <a:t> de la </a:t>
            </a:r>
            <a:r>
              <a:rPr lang="es-ES" dirty="0" err="1" smtClean="0"/>
              <a:t>terrassa</a:t>
            </a:r>
            <a:endParaRPr lang="es-ES" dirty="0" smtClean="0"/>
          </a:p>
          <a:p>
            <a:r>
              <a:rPr lang="es-ES" dirty="0" smtClean="0"/>
              <a:t>Pes de </a:t>
            </a:r>
            <a:r>
              <a:rPr lang="es-ES" dirty="0" err="1" smtClean="0"/>
              <a:t>l’arxiu</a:t>
            </a:r>
            <a:r>
              <a:rPr lang="es-ES" dirty="0" smtClean="0"/>
              <a:t> </a:t>
            </a:r>
            <a:r>
              <a:rPr lang="es-ES" dirty="0" err="1" smtClean="0"/>
              <a:t>definitiu</a:t>
            </a:r>
            <a:r>
              <a:rPr lang="es-ES" dirty="0" smtClean="0"/>
              <a:t> en </a:t>
            </a:r>
            <a:r>
              <a:rPr lang="es-ES" dirty="0" err="1" smtClean="0"/>
              <a:t>Autocad</a:t>
            </a:r>
            <a:endParaRPr lang="es-ES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CONCLUSIONS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500166" y="1928802"/>
            <a:ext cx="6858048" cy="4389120"/>
          </a:xfrm>
        </p:spPr>
        <p:txBody>
          <a:bodyPr/>
          <a:lstStyle/>
          <a:p>
            <a:r>
              <a:rPr lang="es-ES" dirty="0" err="1" smtClean="0"/>
              <a:t>Qualitat</a:t>
            </a:r>
            <a:r>
              <a:rPr lang="es-ES" dirty="0" smtClean="0"/>
              <a:t> i </a:t>
            </a:r>
            <a:r>
              <a:rPr lang="es-ES" dirty="0" err="1" smtClean="0"/>
              <a:t>quantitat</a:t>
            </a:r>
            <a:r>
              <a:rPr lang="es-ES" dirty="0" smtClean="0"/>
              <a:t> </a:t>
            </a:r>
            <a:r>
              <a:rPr lang="es-ES" dirty="0" err="1" smtClean="0"/>
              <a:t>d’Autocad</a:t>
            </a:r>
            <a:endParaRPr lang="es-ES" dirty="0" smtClean="0"/>
          </a:p>
          <a:p>
            <a:r>
              <a:rPr lang="es-ES" dirty="0" smtClean="0"/>
              <a:t>El </a:t>
            </a:r>
            <a:r>
              <a:rPr lang="es-ES" dirty="0" err="1" smtClean="0"/>
              <a:t>meu</a:t>
            </a:r>
            <a:r>
              <a:rPr lang="es-ES" dirty="0" smtClean="0"/>
              <a:t> </a:t>
            </a:r>
            <a:r>
              <a:rPr lang="es-ES" dirty="0" err="1" smtClean="0"/>
              <a:t>futur</a:t>
            </a:r>
            <a:endParaRPr lang="es-ES" dirty="0" smtClean="0"/>
          </a:p>
          <a:p>
            <a:r>
              <a:rPr lang="es-ES" dirty="0" err="1" smtClean="0"/>
              <a:t>Wikiarts</a:t>
            </a:r>
            <a:r>
              <a:rPr lang="es-ES" dirty="0" smtClean="0"/>
              <a:t> i </a:t>
            </a:r>
            <a:r>
              <a:rPr lang="es-ES" dirty="0" err="1" smtClean="0"/>
              <a:t>Patrimoni</a:t>
            </a:r>
            <a:r>
              <a:rPr lang="es-ES" dirty="0" smtClean="0"/>
              <a:t> Virtual </a:t>
            </a:r>
            <a:r>
              <a:rPr lang="es-ES" dirty="0" err="1" smtClean="0"/>
              <a:t>d’Arenys</a:t>
            </a:r>
            <a:r>
              <a:rPr lang="es-ES" dirty="0" smtClean="0"/>
              <a:t> de Mar</a:t>
            </a:r>
          </a:p>
          <a:p>
            <a:r>
              <a:rPr lang="es-ES" dirty="0" err="1" smtClean="0"/>
              <a:t>Coordinació</a:t>
            </a:r>
            <a:r>
              <a:rPr lang="es-ES" dirty="0" smtClean="0"/>
              <a:t> i </a:t>
            </a:r>
            <a:r>
              <a:rPr lang="es-ES" dirty="0" err="1" smtClean="0"/>
              <a:t>organització</a:t>
            </a:r>
            <a:endParaRPr lang="es-ES" dirty="0" smtClean="0"/>
          </a:p>
          <a:p>
            <a:r>
              <a:rPr lang="es-ES" dirty="0" err="1" smtClean="0"/>
              <a:t>Indesign</a:t>
            </a:r>
            <a:endParaRPr lang="es-ES" dirty="0" smtClean="0"/>
          </a:p>
          <a:p>
            <a:r>
              <a:rPr lang="es-ES" dirty="0" err="1" smtClean="0"/>
              <a:t>Photoshop</a:t>
            </a:r>
            <a:endParaRPr lang="es-ES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AGRAÏMENTS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14480" y="1928802"/>
            <a:ext cx="3186106" cy="4389120"/>
          </a:xfrm>
        </p:spPr>
        <p:txBody>
          <a:bodyPr/>
          <a:lstStyle/>
          <a:p>
            <a:r>
              <a:rPr lang="es-ES" dirty="0" smtClean="0"/>
              <a:t>Pere </a:t>
            </a:r>
            <a:r>
              <a:rPr lang="es-ES" dirty="0" err="1" smtClean="0"/>
              <a:t>Planells</a:t>
            </a:r>
            <a:endParaRPr lang="es-ES" dirty="0" smtClean="0"/>
          </a:p>
          <a:p>
            <a:r>
              <a:rPr lang="es-ES" dirty="0" smtClean="0"/>
              <a:t>Josep </a:t>
            </a:r>
            <a:r>
              <a:rPr lang="es-ES" dirty="0" err="1" smtClean="0"/>
              <a:t>Nogueres</a:t>
            </a:r>
            <a:endParaRPr lang="es-ES" dirty="0" smtClean="0"/>
          </a:p>
          <a:p>
            <a:r>
              <a:rPr lang="es-ES" dirty="0" err="1" smtClean="0"/>
              <a:t>Hug</a:t>
            </a:r>
            <a:r>
              <a:rPr lang="es-ES" dirty="0" smtClean="0"/>
              <a:t> </a:t>
            </a:r>
            <a:r>
              <a:rPr lang="es-ES" dirty="0" err="1" smtClean="0"/>
              <a:t>Palou</a:t>
            </a:r>
            <a:endParaRPr lang="es-ES" dirty="0" smtClean="0"/>
          </a:p>
          <a:p>
            <a:r>
              <a:rPr lang="es-ES" dirty="0" smtClean="0"/>
              <a:t>Aina Tapias</a:t>
            </a:r>
          </a:p>
          <a:p>
            <a:r>
              <a:rPr lang="es-ES" dirty="0" smtClean="0"/>
              <a:t>Juan Muñoz</a:t>
            </a:r>
          </a:p>
          <a:p>
            <a:r>
              <a:rPr lang="es-ES" dirty="0" smtClean="0"/>
              <a:t>Alejandro Varese</a:t>
            </a:r>
            <a:endParaRPr lang="es-ES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298</TotalTime>
  <Words>187</Words>
  <PresentationFormat>Presentación en pantalla (4:3)</PresentationFormat>
  <Paragraphs>93</Paragraphs>
  <Slides>33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34" baseType="lpstr">
      <vt:lpstr>Flujo</vt:lpstr>
      <vt:lpstr>Digitalització  de l’edifici Mont Calvari d’Arenys de Mar</vt:lpstr>
      <vt:lpstr>ÍNDEX</vt:lpstr>
      <vt:lpstr>INTRODUCCIÓ</vt:lpstr>
      <vt:lpstr>OBJECTIUS</vt:lpstr>
      <vt:lpstr>SITUACIÓ DE L’EDIFICI</vt:lpstr>
      <vt:lpstr>Diapositiva 6</vt:lpstr>
      <vt:lpstr>HISTÒRIA DE L’EDIFICI</vt:lpstr>
      <vt:lpstr>Diapositiva 8</vt:lpstr>
      <vt:lpstr>Diapositiva 9</vt:lpstr>
      <vt:lpstr>Diapositiva 10</vt:lpstr>
      <vt:lpstr>Diapositiva 11</vt:lpstr>
      <vt:lpstr>Diapositiva 12</vt:lpstr>
      <vt:lpstr>Diapositiva 13</vt:lpstr>
      <vt:lpstr>TREBALL DE CAMP</vt:lpstr>
      <vt:lpstr>Diapositiva 15</vt:lpstr>
      <vt:lpstr>METODOLOGIA / DIGITALITZACIÓ 3D</vt:lpstr>
      <vt:lpstr>Diapositiva 17</vt:lpstr>
      <vt:lpstr>DESENVOLUPAMENT DEL TREBALL</vt:lpstr>
      <vt:lpstr>Diapositiva 19</vt:lpstr>
      <vt:lpstr>PLANTA PER PLANTA</vt:lpstr>
      <vt:lpstr>TERRASSA</vt:lpstr>
      <vt:lpstr>PORTES</vt:lpstr>
      <vt:lpstr>Diapositiva 23</vt:lpstr>
      <vt:lpstr>Diapositiva 24</vt:lpstr>
      <vt:lpstr>Diapositiva 25</vt:lpstr>
      <vt:lpstr>FINESTRES</vt:lpstr>
      <vt:lpstr>BALCONS</vt:lpstr>
      <vt:lpstr>ESCALES</vt:lpstr>
      <vt:lpstr>DETALLS</vt:lpstr>
      <vt:lpstr>Diapositiva 30</vt:lpstr>
      <vt:lpstr>PROBLEMES AL LLARG DEL TREBALL</vt:lpstr>
      <vt:lpstr>CONCLUSIONS</vt:lpstr>
      <vt:lpstr>AGRAÏMENTS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Digitalització de l’edifici Mont Calvari d’Arenys de Mar</dc:title>
  <dc:creator>Alejandro</dc:creator>
  <cp:lastModifiedBy>Alejandro</cp:lastModifiedBy>
  <cp:revision>46</cp:revision>
  <dcterms:created xsi:type="dcterms:W3CDTF">2014-01-28T18:48:57Z</dcterms:created>
  <dcterms:modified xsi:type="dcterms:W3CDTF">2014-01-29T17:12:37Z</dcterms:modified>
</cp:coreProperties>
</file>